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A2238"/>
                </a:solidFill>
                <a:latin typeface="Georgia"/>
              </a:defRPr>
            </a:pPr>
            <a:r>
              <a:rPr sz="1400" b="0" i="0" u="none" strike="noStrike">
                <a:solidFill>
                  <a:srgbClr val="1A2238"/>
                </a:solidFill>
                <a:latin typeface="Georgia"/>
              </a:rPr>
              <a:t>Share of 2024 exonerations involving official misconduct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Misconduct factor</c:v>
                </c:pt>
              </c:strCache>
            </c:strRef>
          </c:tx>
          <c:spPr>
            <a:solidFill>
              <a:srgbClr val="1A223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1A2238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All exonerations (2024)</c:v>
                  </c:pt>
                  <c:pt idx="1">
                    <c:v>Homicide exonerations (2024)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54</c:v>
                </c:pt>
                <c:pt idx="1">
                  <c:v>79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400" u="none">
                  <a:solidFill>
                    <a:srgbClr val="1A2238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3A3A3A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D9B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A827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BF7E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ns2="http://schemas.microsoft.com/office/powerpoint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Inter"/>
        <a:ea typeface="Inter"/>
        <a:cs typeface="Inter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Inter"/>
        <a:ea typeface="Inter"/>
        <a:cs typeface="Inter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Inter"/>
        <a:ea typeface="Inter"/>
        <a:cs typeface="Inter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Inter"/>
        <a:ea typeface="Inter"/>
        <a:cs typeface="Inter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Inter"/>
        <a:ea typeface="Inter"/>
        <a:cs typeface="Inter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Inter"/>
        <a:ea typeface="Inter"/>
        <a:cs typeface="Inter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Inter"/>
        <a:ea typeface="Inter"/>
        <a:cs typeface="Inter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Inter"/>
        <a:ea typeface="Inter"/>
        <a:cs typeface="Inter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Inter"/>
        <a:ea typeface="Inter"/>
        <a:cs typeface="Inter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Inter"/>
          <a:ea typeface="Inter"/>
          <a:cs typeface="Inter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Inter"/>
          <a:ea typeface="Inter"/>
          <a:cs typeface="Inter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Inter"/>
          <a:ea typeface="Inter"/>
          <a:cs typeface="Inter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Inter"/>
          <a:ea typeface="Inter"/>
          <a:cs typeface="Inter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Inter"/>
          <a:ea typeface="Inter"/>
          <a:cs typeface="Inter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Inter"/>
          <a:ea typeface="Inter"/>
          <a:cs typeface="Inter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Inter"/>
          <a:ea typeface="Inter"/>
          <a:cs typeface="Inter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Inter"/>
          <a:ea typeface="Inter"/>
          <a:cs typeface="Inter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Inter"/>
          <a:ea typeface="Inter"/>
          <a:cs typeface="Inter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Inter"/>
          <a:ea typeface="Inter"/>
          <a:cs typeface="Inter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Inter"/>
          <a:ea typeface="Inter"/>
          <a:cs typeface="Inter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Inter"/>
          <a:ea typeface="Inter"/>
          <a:cs typeface="Inter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Inter"/>
          <a:ea typeface="Inter"/>
          <a:cs typeface="Inter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Inter"/>
          <a:ea typeface="Inter"/>
          <a:cs typeface="Inter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Inter"/>
          <a:ea typeface="Inter"/>
          <a:cs typeface="Inter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Inter"/>
          <a:ea typeface="Inter"/>
          <a:cs typeface="Inter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Inter"/>
          <a:ea typeface="Inter"/>
          <a:cs typeface="Inter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Inter"/>
          <a:ea typeface="Inter"/>
          <a:cs typeface="Inter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Inter"/>
          <a:ea typeface="Inter"/>
          <a:cs typeface="Inte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>
  <p:cSld name="Slide 1">
    <p:bg>
      <p:bgPr>
        <a:solidFill>
          <a:srgbClr val="0B2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02920" cy="685800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9728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IMC MACHINE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97280" y="14630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Lavf55.33.100</a:t>
            </a:r>
            <a:endParaRPr lang="en-US" sz="5000" dirty="0"/>
          </a:p>
        </p:txBody>
      </p:sp>
      <p:sp>
        <p:nvSpPr>
          <p:cNvPr id="5" name="Text 3"/>
          <p:cNvSpPr/>
          <p:nvPr/>
        </p:nvSpPr>
        <p:spPr>
          <a:xfrm>
            <a:off x="1097280" y="23774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i="1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signature, detected.</a:t>
            </a:r>
            <a:endParaRPr lang="en-US" sz="5000" dirty="0"/>
          </a:p>
        </p:txBody>
      </p:sp>
      <p:sp>
        <p:nvSpPr>
          <p:cNvPr id="6" name="Shape 4"/>
          <p:cNvSpPr/>
          <p:nvPr/>
        </p:nvSpPr>
        <p:spPr>
          <a:xfrm>
            <a:off x="1097280" y="3657600"/>
            <a:ext cx="1371600" cy="36576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3886200"/>
            <a:ext cx="9601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Encoder signature, embedded GPS atoms, vehicle-telemetry atoms — read off the file container itself before the worksheet opens.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097280" y="6035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Features / Article 39.14 Metadata Posture  ·  May 2026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097280" cy="2743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45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IMC MACHINE  /  FEATURES / ARTICLE 39.14 METADATA POSTURE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55680" y="16459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 / 10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the State produced, and what the platform reads.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benchmark run detected the same condition on every MP4 the State produced: an FFmpeg re-encode signature, with native GPS and telemetry atoms absent.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926080"/>
            <a:ext cx="5394960" cy="3108960"/>
          </a:xfrm>
          <a:prstGeom prst="rect">
            <a:avLst/>
          </a:prstGeom>
          <a:solidFill>
            <a:srgbClr val="FAFAF7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315468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THE COPY FLOW STRIPS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822960" y="352044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GPS</a:t>
            </a:r>
            <a:endParaRPr lang="en-US" sz="6000" dirty="0"/>
          </a:p>
        </p:txBody>
      </p:sp>
      <p:sp>
        <p:nvSpPr>
          <p:cNvPr id="10" name="Text 8"/>
          <p:cNvSpPr/>
          <p:nvPr/>
        </p:nvSpPr>
        <p:spPr>
          <a:xfrm>
            <a:off x="822960" y="45262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vehicle telemetry, native metadata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22960" y="52578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Axon's docs confirm: the unstripped native is on a separate Download Original pathway.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217920" y="2926080"/>
            <a:ext cx="5394960" cy="310896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0" y="2926080"/>
            <a:ext cx="91440" cy="310896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0" y="315468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THE LANE DETECTS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492240" y="352044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File-level</a:t>
            </a:r>
            <a:endParaRPr lang="en-US" sz="6000" dirty="0"/>
          </a:p>
        </p:txBody>
      </p:sp>
      <p:sp>
        <p:nvSpPr>
          <p:cNvPr id="16" name="Text 14"/>
          <p:cNvSpPr/>
          <p:nvPr/>
        </p:nvSpPr>
        <p:spPr>
          <a:xfrm>
            <a:off x="6492240" y="45262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encoder signature, atom presence, integrity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52578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Detected, not inferred. The signature is read off the container.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48640" y="635508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Article 39.14 metadata-pilot product page.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097280" cy="2743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45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IMC MACHINE  /  FEATURES / ARTICLE 39.14 METADATA POSTURE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55680" y="16459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/ 10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the layer reads off every MP4.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4630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Container metadata, before the worksheet opens.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2377440"/>
            <a:ext cx="361188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" y="2377440"/>
            <a:ext cx="3611880" cy="7315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74320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Lavf55</a:t>
            </a:r>
            <a:endParaRPr lang="en-US" sz="5600" dirty="0"/>
          </a:p>
        </p:txBody>
      </p:sp>
      <p:sp>
        <p:nvSpPr>
          <p:cNvPr id="10" name="Text 8"/>
          <p:cNvSpPr/>
          <p:nvPr/>
        </p:nvSpPr>
        <p:spPr>
          <a:xfrm>
            <a:off x="822960" y="406908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FFmpeg libavformat encoder signature indicating the file was rewritten through a re-encode pass.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2960" y="516636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 page.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4389120" y="2377440"/>
            <a:ext cx="361188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389120" y="2377440"/>
            <a:ext cx="3611880" cy="7315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63440" y="274320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GPMF / xyz / CLLI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4663440" y="406908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embedded GPS atoms checked by camera family — GoPro, Apple, industrial cameras.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663440" y="516636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 page.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8229600" y="2377440"/>
            <a:ext cx="361188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29600" y="2377440"/>
            <a:ext cx="3611880" cy="7315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0" y="274320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Telemetry</a:t>
            </a:r>
            <a:endParaRPr lang="en-US" sz="4800" dirty="0"/>
          </a:p>
        </p:txBody>
      </p:sp>
      <p:sp>
        <p:nvSpPr>
          <p:cNvPr id="20" name="Text 18"/>
          <p:cNvSpPr/>
          <p:nvPr/>
        </p:nvSpPr>
        <p:spPr>
          <a:xfrm>
            <a:off x="8503920" y="406908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vehicle-telemetry atom presence checked on the file container.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503920" y="516636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 page.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ns2="http://schemas.openxmlformats.org/drawingml/2006/chart" xmlns:p="http://schemas.openxmlformats.org/presentationml/2006/main" xmlns:r="http://schemas.openxmlformats.org/officeDocument/2006/relationships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097280" cy="2743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45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IMC MACHINE  /  FEATURES / ARTICLE 39.14 METADATA POSTURE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55680" y="16459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/ 10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detection matters under Art. 39.14.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Watkins v. State (2021) and a 2025 remedies clarification widened what 'material' means and what courts can do when the duty is breached.</a:t>
            </a:r>
            <a:endParaRPr lang="en-US" sz="14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548640" y="2468880"/>
          <a:ext cx="5486400" cy="3566160"/>
        </p:xfrm>
        <a:graphic>
          <a:graphicData uri="http://schemas.openxmlformats.org/drawingml/2006/chart">
            <ns2:chart r:id="rId1"/>
          </a:graphicData>
        </a:graphic>
      </p:graphicFrame>
      <p:sp>
        <p:nvSpPr>
          <p:cNvPr id="8" name="Shape 5"/>
          <p:cNvSpPr/>
          <p:nvPr/>
        </p:nvSpPr>
        <p:spPr>
          <a:xfrm>
            <a:off x="6400800" y="2468880"/>
            <a:ext cx="5212080" cy="356616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400800" y="2468880"/>
            <a:ext cx="91440" cy="356616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675120" y="269748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TEXAS PRICE TAG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6675120" y="3017520"/>
            <a:ext cx="4846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$156M</a:t>
            </a:r>
            <a:endParaRPr lang="en-US" sz="5600" dirty="0"/>
          </a:p>
        </p:txBody>
      </p:sp>
      <p:sp>
        <p:nvSpPr>
          <p:cNvPr id="12" name="Text 9"/>
          <p:cNvSpPr/>
          <p:nvPr/>
        </p:nvSpPr>
        <p:spPr>
          <a:xfrm>
            <a:off x="6675120" y="4434840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paid by the State of Texas to exonerees since 2009.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675120" y="544068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474 Texas exonerations since 1989. Native metadata is part of the record.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548640" y="64008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National Registry of Exonerations; Zealous Advocate.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>
  <p:cSld name="Slide 5">
    <p:bg>
      <p:bgPr>
        <a:solidFill>
          <a:srgbClr val="0B2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097280" cy="2743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45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IMC MACHINE  /  FEATURES / ARTICLE 39.14 METADATA POSTURE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55680" y="16459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/ 10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the lane does after detection.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19202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flag to draft to log — all inside the firm's authentication.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2697480" cy="310896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" y="2743200"/>
            <a:ext cx="2697480" cy="7315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77240" y="329184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Flag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777240" y="4663440"/>
            <a:ext cx="2240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metadata-integrity flag raised on the file inside the matter.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410712" y="2743200"/>
            <a:ext cx="2697480" cy="310896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10712" y="2743200"/>
            <a:ext cx="2697480" cy="7315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39312" y="329184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Demand</a:t>
            </a:r>
            <a:endParaRPr lang="en-US" sz="4000" dirty="0"/>
          </a:p>
        </p:txBody>
      </p:sp>
      <p:sp>
        <p:nvSpPr>
          <p:cNvPr id="14" name="Text 12"/>
          <p:cNvSpPr/>
          <p:nvPr/>
        </p:nvSpPr>
        <p:spPr>
          <a:xfrm>
            <a:off x="3639312" y="4663440"/>
            <a:ext cx="2240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draft populated against the specific condition the file presented.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72784" y="2743200"/>
            <a:ext cx="2697480" cy="310896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72784" y="2743200"/>
            <a:ext cx="2697480" cy="7315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01384" y="329184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Track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6501384" y="4663440"/>
            <a:ext cx="2240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sent date, deadline, recipient, file under review — on the matter.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9134856" y="2743200"/>
            <a:ext cx="2697480" cy="310896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134856" y="2743200"/>
            <a:ext cx="2697480" cy="7315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363456" y="329184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Log</a:t>
            </a:r>
            <a:endParaRPr lang="en-US" sz="4000" dirty="0"/>
          </a:p>
        </p:txBody>
      </p:sp>
      <p:sp>
        <p:nvSpPr>
          <p:cNvPr id="22" name="Text 20"/>
          <p:cNvSpPr/>
          <p:nvPr/>
        </p:nvSpPr>
        <p:spPr>
          <a:xfrm>
            <a:off x="9363456" y="4663440"/>
            <a:ext cx="2240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State response (native, partial, refusal, silence) attached to the demand.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48640" y="64008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Source-anchored. Product, not legal opinion.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097280" cy="2743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45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IMC MACHINE  /  FEATURES / ARTICLE 39.14 METADATA POSTURE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55680" y="16459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 / 10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Inside the firm's authentication. Not outside it.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lane operates with firm-staff credentials. It does not bypass DA-side access controls.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539496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" y="2743200"/>
            <a:ext cx="5394960" cy="7315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9718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WHEN THE RECORD FAILS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22960" y="3246120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474</a:t>
            </a:r>
            <a:endParaRPr lang="en-US" sz="6400" dirty="0"/>
          </a:p>
        </p:txBody>
      </p:sp>
      <p:sp>
        <p:nvSpPr>
          <p:cNvPr id="11" name="Text 9"/>
          <p:cNvSpPr/>
          <p:nvPr/>
        </p:nvSpPr>
        <p:spPr>
          <a:xfrm>
            <a:off x="822960" y="443484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Texas exonerations recorded since 1989.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22960" y="507492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26 in 2024 alone. The metadata is part of the audit trail.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217920" y="2743200"/>
            <a:ext cx="5394960" cy="320040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17920" y="2743200"/>
            <a:ext cx="91440" cy="320040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92240" y="29718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THE LANE PRESERVES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492240" y="3291840"/>
            <a:ext cx="4937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Source-anchored citations.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6492240" y="4297680"/>
            <a:ext cx="4937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demand and every response cites back to the file it concerns. Cross-matter aggregation runs only under explicit firm consent.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48640" y="64008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Texas Code of Criminal Procedure Art. 39.14; Watkins v. State (2021).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097280" cy="2743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45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IMC MACHINE  /  FEATURES / ARTICLE 39.14 METADATA POSTURE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55680" y="16459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 / 10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Six lane capabilities.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file-level detection to a firm's auditable demand record.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788920"/>
            <a:ext cx="361188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" y="2788920"/>
            <a:ext cx="73152" cy="155448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97180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METADATA DETECTION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383280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Encoder signature, GPS atoms, telemetry — read off the container itself.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325112" y="2788920"/>
            <a:ext cx="361188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25112" y="2788920"/>
            <a:ext cx="73152" cy="155448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99432" y="297180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DEMAND TEMPLATES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99432" y="3383280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Draft populated against the specific condition the file presented.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101584" y="2788920"/>
            <a:ext cx="361188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101584" y="2788920"/>
            <a:ext cx="73152" cy="155448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75904" y="297180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DEMAND TRACKING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375904" y="3383280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Sent, served, deadline, recipient — on the matter, on the firm's surface.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48640" y="4489704"/>
            <a:ext cx="361188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48640" y="4489704"/>
            <a:ext cx="73152" cy="155448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4672584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RESPONSE LOGGING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822960" y="5084064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Native, partial, refusal, or silence past deadline — attached to the demand.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325112" y="4489704"/>
            <a:ext cx="361188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325112" y="4489704"/>
            <a:ext cx="73152" cy="155448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99432" y="4672584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CROSS-MATTER AGGREGATION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599432" y="5084064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Patterns across matters, under explicit firm consent only.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8101584" y="4489704"/>
            <a:ext cx="361188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101584" y="4489704"/>
            <a:ext cx="73152" cy="155448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375904" y="4672584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SOURCE-ANCHORED CITATIONS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8375904" y="5084064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demand cites back to the file. Product posture, not legal opinion.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548640" y="635508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Inside the firm's authentication, not outside it.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097280" cy="2743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45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IMC MACHINE  /  FEATURES / ARTICLE 39.14 METADATA POSTURE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55680" y="16459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 / 10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Defensibility chain: human-named, AI-assisted.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detection runs at intake. The named approval seals the production.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606040"/>
            <a:ext cx="2697480" cy="324612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88036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7B1E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777240" y="347472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INTAKE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77240" y="4297680"/>
            <a:ext cx="2240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Media + transcripts hashed, paired, and attached to the matter record.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410712" y="2606040"/>
            <a:ext cx="2697480" cy="324612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39312" y="288036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7B1E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3639312" y="347472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WORKSHEET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639312" y="4297680"/>
            <a:ext cx="2240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Buddy drafts worksheet questions per file. Attorney owns the answers.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72784" y="2606040"/>
            <a:ext cx="2697480" cy="324612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01384" y="288036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7B1E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6501384" y="347472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THREE-MODEL CONSENSUS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501384" y="4297680"/>
            <a:ext cx="2240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Gemini, Claude, and OpenAI in quorum before any court-facing draft reaches counsel.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9134856" y="2606040"/>
            <a:ext cx="2697480" cy="324612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363456" y="288036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7B1E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9363456" y="347472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ATTORNEY APPROVAL CEREMONY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363456" y="4297680"/>
            <a:ext cx="2240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Named approval on the record. Nothing files, sends, or publishes without it.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48640" y="635508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Aligned with Texas Article 39.14 / Michael Morton Act discovery posture.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097280" cy="2743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45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IMC MACHINE  /  FEATURES / ARTICLE 39.14 METADATA POSTURE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55680" y="16459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 / 10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Who runs the metadata lane.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Defense practices preserving the Art. 39.14 posture through production.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651760"/>
            <a:ext cx="731520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" y="2651760"/>
            <a:ext cx="73152" cy="96012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78892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DEFENSE FIRMS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10896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Retained and appointed matters running on the same canonical record. Same approval gates. Same defensibility posture.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48640" y="3776472"/>
            <a:ext cx="731520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48640" y="3776472"/>
            <a:ext cx="73152" cy="96012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913632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SOLO PRACTITIONERS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822960" y="423367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Lower per-matter operating cost so a solo can carry more work without losing review quality.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48640" y="4901184"/>
            <a:ext cx="731520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48640" y="4901184"/>
            <a:ext cx="73152" cy="96012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5038344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DEFENSE INVESTIGATORS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22960" y="5358384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Shared matter view with counsel, with investigator hours visible to the audit trail.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092440" y="2651760"/>
            <a:ext cx="3520440" cy="3209544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92440" y="2651760"/>
            <a:ext cx="3520440" cy="7315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366760" y="288036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PRICING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8366760" y="320040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Sliding scale.</a:t>
            </a:r>
            <a:endParaRPr lang="en-US" sz="2600" dirty="0"/>
          </a:p>
        </p:txBody>
      </p:sp>
      <p:sp>
        <p:nvSpPr>
          <p:cNvPr id="23" name="Text 21"/>
          <p:cNvSpPr/>
          <p:nvPr/>
        </p:nvSpPr>
        <p:spPr>
          <a:xfrm>
            <a:off x="8366760" y="3886200"/>
            <a:ext cx="3108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free tier. Court-appointed dockets and small-firm operations receive favorable terms designed to keep accessible defense reachable.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>
  <p:cSld name="Slide 10">
    <p:bg>
      <p:bgPr>
        <a:solidFill>
          <a:srgbClr val="0B2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097280" cy="2743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45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IMC MACHINE  /  FEATURES / ARTICLE 39.14 METADATA POSTURE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55680" y="16459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/ 10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0" y="0"/>
            <a:ext cx="502920" cy="685800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82296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Detected, not inferred.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097280" y="169164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i="1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Demand templates from the file's own signature.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1097280" y="2788920"/>
            <a:ext cx="1371600" cy="36576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30175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Book a walkthrough.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097280" y="361188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imcmachine.com/demo  ·  theimcmachine@gmail.com  ·  210-385-8658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97280" y="443484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SOURCES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097280" y="4754880"/>
            <a:ext cx="10515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RAND / NCSC / ABA, National Public Defense Workload Study (2023)  ·  Sixth Amendment Center, State of the Nation on Gideon's 60th  ·  Texas Tribune (Feb. 2025) on the rural attorney shortage  ·  Colorado Public Radio (Jan. 2026), reporting on body-cam evidence volume  ·  Texas Code of Criminal Procedure Art. 39.14 / Michael Morton Act  ·  Watkins v. State (Tex. Crim. App. 2021)  ·  National Registry of Exonerations, 2024 Annual Report  ·  Zealous Advocate, Texas exoneree payments.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ns1="http://schemas.microsoft.com/office/thememl/2012/main" name="Office Theme">
  <a:themeElements>
    <a:clrScheme name="Office">
      <a:dk1>
        <a:srgbClr val="0B0B0E"/>
      </a:dk1>
      <a:lt1>
        <a:srgbClr val="FFFFFF"/>
      </a:lt1>
      <a:dk2>
        <a:srgbClr val="0B2545"/>
      </a:dk2>
      <a:lt2>
        <a:srgbClr val="FAFAF7"/>
      </a:lt2>
      <a:accent1>
        <a:srgbClr val="0B2545"/>
      </a:accent1>
      <a:accent2>
        <a:srgbClr val="7B1E2B"/>
      </a:accent2>
      <a:accent3>
        <a:srgbClr val="B45309"/>
      </a:accent3>
      <a:accent4>
        <a:srgbClr val="1F4D2E"/>
      </a:accent4>
      <a:accent5>
        <a:srgbClr val="E8EEF6"/>
      </a:accent5>
      <a:accent6>
        <a:srgbClr val="F6E8EA"/>
      </a:accent6>
      <a:hlink>
        <a:srgbClr val="0B2545"/>
      </a:hlink>
      <a:folHlink>
        <a:srgbClr val="7B1E2B"/>
      </a:folHlink>
    </a:clrScheme>
    <a:fontScheme name="Office">
      <a:majorFont>
        <a:latin typeface="Inter" panose="020F0302020204030204"/>
        <a:ea typeface="Inter"/>
        <a:cs typeface="Inter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 panose="020F0502020204030204"/>
        <a:ea typeface="Inter"/>
        <a:cs typeface="Inter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ns1:themeFamily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The IMC Machine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Article 39.14 native-file metadata posture</dc:title>
  <dc:subject>A product posture, not legal advice</dc:subject>
  <dc:creator>Good Creative Media / The IMC Machine</dc:creator>
  <cp:lastModifiedBy>Good Creative Media / The IMC Machine</cp:lastModifiedBy>
  <cp:revision>1</cp:revision>
  <dcterms:created xsi:type="dcterms:W3CDTF">2026-05-19T01:01:23Z</dcterms:created>
  <dcterms:modified xsi:type="dcterms:W3CDTF">2026-05-19T01:01:23Z</dcterms:modified>
</cp:coreProperties>
</file>