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A2238"/>
                </a:solidFill>
                <a:latin typeface="Georgia"/>
              </a:defRPr>
            </a:pPr>
            <a:r>
              <a:rPr sz="1400" b="0" i="0" u="none" strike="noStrike">
                <a:solidFill>
                  <a:srgbClr val="1A2238"/>
                </a:solidFill>
                <a:latin typeface="Georgia"/>
              </a:rPr>
              <a:t>Videos handled by one prosecutor's office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Body-cam workload</c:v>
                </c:pt>
              </c:strCache>
            </c:strRef>
          </c:tx>
          <c:spPr>
            <a:solidFill>
              <a:srgbClr val="1A223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1A2238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2022 (one office)</c:v>
                  </c:pt>
                  <c:pt idx="1">
                    <c:v>2025 (same office)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36000</c:v>
                </c:pt>
                <c:pt idx="1">
                  <c:v>67700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400" u="none">
                  <a:solidFill>
                    <a:srgbClr val="1A2238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3A3A3A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D9B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A82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BF7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ns2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Inter"/>
        <a:ea typeface="Inter"/>
        <a:cs typeface="Inter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Inter"/>
          <a:ea typeface="Inter"/>
          <a:cs typeface="Inter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Inter"/>
          <a:ea typeface="Inter"/>
          <a:cs typeface="Inter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Inter"/>
          <a:ea typeface="Inter"/>
          <a:cs typeface="Inter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Inter"/>
          <a:ea typeface="Inter"/>
          <a:cs typeface="Inter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Inter"/>
          <a:ea typeface="Inter"/>
          <a:cs typeface="Inter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Inter"/>
          <a:ea typeface="Inter"/>
          <a:cs typeface="Inter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Inter"/>
          <a:ea typeface="Inter"/>
          <a:cs typeface="Inter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Inter"/>
          <a:ea typeface="Inter"/>
          <a:cs typeface="Inte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9728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97280" y="14630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zones.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1097280" y="23774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playhead.</a:t>
            </a:r>
            <a:endParaRPr lang="en-US" sz="5000" dirty="0"/>
          </a:p>
        </p:txBody>
      </p:sp>
      <p:sp>
        <p:nvSpPr>
          <p:cNvPr id="6" name="Shape 4"/>
          <p:cNvSpPr/>
          <p:nvPr/>
        </p:nvSpPr>
        <p:spPr>
          <a:xfrm>
            <a:off x="1097280" y="3657600"/>
            <a:ext cx="1371600" cy="36576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388620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surface a reviewer sits in front of when the work is the body-cam clip, the 911 audio, the interview, the discovery PDF, or the scanned report. Every gauge is anchored to the playhead.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7280" y="6035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Features / Evidence Cockpit  ·  May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means reading what the State produced.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 reading a summary of it. The AI proposes; the attorney decides; every flag links back to a timestamp in the source media.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926080"/>
            <a:ext cx="5394960" cy="3108960"/>
          </a:xfrm>
          <a:prstGeom prst="rect">
            <a:avLst/>
          </a:prstGeom>
          <a:solidFill>
            <a:srgbClr val="FAFAF7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154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SUMMARY POSTURE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35204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Paragraph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822960" y="4526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AI summary of what's in the file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5257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Cannot be audited. Cannot be cited. Cannot be argued.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2926080"/>
            <a:ext cx="539496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2926080"/>
            <a:ext cx="91440" cy="310896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3154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COCKPIT POSTURE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92240" y="352044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</a:t>
            </a:r>
            <a:endParaRPr lang="en-US" sz="6000" dirty="0"/>
          </a:p>
        </p:txBody>
      </p:sp>
      <p:sp>
        <p:nvSpPr>
          <p:cNvPr id="16" name="Text 14"/>
          <p:cNvSpPr/>
          <p:nvPr/>
        </p:nvSpPr>
        <p:spPr>
          <a:xfrm>
            <a:off x="6492240" y="45262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playhead, transcript, gauges, worksheet, in sync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52578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flag, citation, and clip links back to the source moment.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Evidence Cockpit product page.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five synchronized gauges.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463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Running Clock and Wall Clock, Matter Map, Officer Indicator, Speech Density, Flag Density.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377440"/>
            <a:ext cx="36118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377440"/>
            <a:ext cx="36118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7432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gauges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2296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Running Clock with Wall Clock, Matter Map, Officer Indicator, Speech Density, Flag Density.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" y="5166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389120" y="2377440"/>
            <a:ext cx="36118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89120" y="2377440"/>
            <a:ext cx="36118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63440" y="27432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Anchored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466344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gauge anchored to the playhead. Every click seeks the source moment.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663440" y="5166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8229600" y="2377440"/>
            <a:ext cx="36118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0" y="2377440"/>
            <a:ext cx="36118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0" y="27432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zones</a:t>
            </a:r>
            <a:endParaRPr lang="en-US" sz="4800" dirty="0"/>
          </a:p>
        </p:txBody>
      </p:sp>
      <p:sp>
        <p:nvSpPr>
          <p:cNvPr id="20" name="Text 18"/>
          <p:cNvSpPr/>
          <p:nvPr/>
        </p:nvSpPr>
        <p:spPr>
          <a:xfrm>
            <a:off x="8503920" y="406908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Left global rail, center working canvas, right tools rail — one playhead.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503920" y="5166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page.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ns2="http://schemas.openxmlformats.org/drawingml/2006/chart" xmlns:p="http://schemas.openxmlformats.org/presentationml/2006/main" xmlns:r="http://schemas.openxmlformats.org/officeDocument/2006/relationships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volume the Cockpit was built for.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workflow ingests media at a pace that didn't exist five years ago.</a:t>
            </a:r>
            <a:endParaRPr lang="en-US" sz="14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2468880"/>
          <a:ext cx="5486400" cy="3566160"/>
        </p:xfrm>
        <a:graphic>
          <a:graphicData uri="http://schemas.openxmlformats.org/drawingml/2006/chart">
            <ns2:chart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400800" y="2468880"/>
            <a:ext cx="5212080" cy="35661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00800" y="2468880"/>
            <a:ext cx="91440" cy="356616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675120" y="269748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WINDOW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6675120" y="301752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 hrs</a:t>
            </a:r>
            <a:endParaRPr lang="en-US" sz="5200" dirty="0"/>
          </a:p>
        </p:txBody>
      </p:sp>
      <p:sp>
        <p:nvSpPr>
          <p:cNvPr id="12" name="Text 9"/>
          <p:cNvSpPr/>
          <p:nvPr/>
        </p:nvSpPr>
        <p:spPr>
          <a:xfrm>
            <a:off x="6675120" y="443484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body-cam to review within 21 days, ~100 cases.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675120" y="544068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Cockpit's playhead-anchored gauges make the hours navigable.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Reporting on prosecutor-office volumes; CPR.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>
  <p:cSld name="Slide 5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Cockpit shows the reviewer.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Matter navigation, file viewer, and tools rail — playhead-locked, transcript-paired, worksheet-aware.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Left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777240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matter nav, files, current section, handoff state from last reviewer.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10712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10712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39312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Center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3639312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file: video, transcript, document — paired and time-aligned.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72784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72784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01384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6501384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annotation, flagging, clipping, drafting, downloading, exporting.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34856" y="2743200"/>
            <a:ext cx="2697480" cy="310896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34856" y="2743200"/>
            <a:ext cx="269748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63456" y="329184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Buddy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9363456" y="4663440"/>
            <a:ext cx="2240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summaries, gaps, search — alongside the reviewing attorney.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work is the reviewer's. Buddy sits alongside.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Captured incident, reviewed as a record.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same media-management architecture that runs a concert capture on the cultural side runs the captured-incident review on the defense side.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39496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743200"/>
            <a:ext cx="539496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9718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WHEN THE RECORD FAILS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2960" y="324612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474</a:t>
            </a:r>
            <a:endParaRPr lang="en-US" sz="6400" dirty="0"/>
          </a:p>
        </p:txBody>
      </p:sp>
      <p:sp>
        <p:nvSpPr>
          <p:cNvPr id="11" name="Text 9"/>
          <p:cNvSpPr/>
          <p:nvPr/>
        </p:nvSpPr>
        <p:spPr>
          <a:xfrm>
            <a:off x="822960" y="4434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Texas exonerations recorded since 1989.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507492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Source-anchored review keeps the record honest.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17920" y="2743200"/>
            <a:ext cx="5394960" cy="320040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0" y="2743200"/>
            <a:ext cx="91440" cy="320040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29718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COCKPIT PRESERVES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492240" y="32918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 linkage. Handoff state.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92240" y="429768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flag links to a timestamp in the source. The next reviewer takes the seat with state intact.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48640" y="64008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Source: Evidence Cockpit product page.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Six Cockpit capabilities.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Per-file workstation, built for body-cam at felony volumes.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88920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788920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RUNNING + WALL CLOCK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38328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Playhead time vs. real-world time, always on the gauge.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25112" y="2788920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25112" y="2788920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99432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MATTER MAP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99432" y="338328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GPS overlay where source files carry embedded GPS atoms.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01584" y="2788920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01584" y="2788920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75904" y="297180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OFFICER INDICATOR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375904" y="338328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Officer attribution drawn from Axon Index PDFs.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489704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48640" y="4489704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4672584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SPEECH DENSITY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22960" y="5084064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the talk is on the timeline. Silence is part of the story.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325112" y="4489704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325112" y="4489704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99432" y="4672584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FLAG DENSITY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99432" y="5084064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Reviewer flags rendered as a density gauge on the playhead.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101584" y="4489704"/>
            <a:ext cx="361188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01584" y="4489704"/>
            <a:ext cx="73152" cy="155448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375904" y="4672584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BUDDY ALONGSIDE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375904" y="5084064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Summaries, gaps, search — without overwriting the reviewer's decision.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Pairs with the Worksheet Panel and Recommended Clips.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Defensibility chain: human-named, AI-assisted.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Cockpit is the surface for steps 1 and 2 of the chain.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77240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INTAKE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 + transcripts hashed, paired, and attached to the matter record.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10712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39312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639312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WORKSHEET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639312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Buddy drafts worksheet questions per file. Attorney owns the answers.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72784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01384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6501384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THREE-MODEL CONSENSUS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01384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Gemini, Claude, and OpenAI in quorum before any court-facing draft reaches counsel.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34856" y="2606040"/>
            <a:ext cx="2697480" cy="3246120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63456" y="2880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7B1E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9363456" y="34747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ATTORNEY APPROVAL CEREMONY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363456" y="4297680"/>
            <a:ext cx="2240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Named approval on the record. Nothing files, sends, or publishes without it.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63550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flag in the Cockpit can become a clip, a worksheet answer, or a motion.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/ 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48640" y="7772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 runs the Cockpit.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6916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reviewers, attorneys, and investigators sitting on a per-file workstation.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51760"/>
            <a:ext cx="73152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48640" y="2651760"/>
            <a:ext cx="73152" cy="96012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7889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FIRMS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1089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Retained and appointed matters running on the same canonical record. Same approval gates. Same defensibility posture.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3776472"/>
            <a:ext cx="73152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3776472"/>
            <a:ext cx="73152" cy="96012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913632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SOLO PRACTITIONERS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22960" y="4233672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Lower per-matter operating cost so a solo can carry more work without losing review quality.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4901184"/>
            <a:ext cx="731520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AFA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48640" y="4901184"/>
            <a:ext cx="73152" cy="96012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5038344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B254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DEFENSE INVESTIGATORS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2960" y="5358384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0B0B0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Shared matter view with counsel, with investigator hours visible to the audit trail.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092440" y="2651760"/>
            <a:ext cx="3520440" cy="3209544"/>
          </a:xfrm>
          <a:prstGeom prst="rect">
            <a:avLst/>
          </a:prstGeom>
          <a:solidFill>
            <a:srgbClr val="0B2545"/>
          </a:solidFill>
          <a:ln w="12700">
            <a:solidFill>
              <a:srgbClr val="0B25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92440" y="2651760"/>
            <a:ext cx="3520440" cy="7315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66760" y="28803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366760" y="3200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Sliding scale.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8366760" y="3886200"/>
            <a:ext cx="3108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free tier. Court-appointed dockets and small-firm operations receive favorable terms designed to keep accessible defense reachable.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>
  <p:cSld name="Slide 10">
    <p:bg>
      <p:bgPr>
        <a:solidFill>
          <a:srgbClr val="0B25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097280" cy="27432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45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IMC MACHINE  /  FEATURES / EVIDENCE COCKPIT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155680" y="16459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10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502920" cy="6858000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8229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zones.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1691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Five gauges. One playhead.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1097280" y="2788920"/>
            <a:ext cx="1371600" cy="36576"/>
          </a:xfrm>
          <a:prstGeom prst="rect">
            <a:avLst/>
          </a:prstGeom>
          <a:solidFill>
            <a:srgbClr val="7B1E2B"/>
          </a:solidFill>
          <a:ln w="12700">
            <a:solidFill>
              <a:srgbClr val="7B1E2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0175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Book a walkthrough.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097280" y="36118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imcmachine.com/demo  ·  theimcmachine@gmail.com  ·  210-385-8658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097280" y="443484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097280" y="475488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8EE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RAND / NCSC / ABA, National Public Defense Workload Study (2023)  ·  Sixth Amendment Center, State of the Nation on Gideon's 60th  ·  Texas Tribune (Feb. 2025) on the rural attorney shortage  ·  Colorado Public Radio (Jan. 2026), reporting on body-cam evidence volume  ·  Texas Code of Criminal Procedure Art. 39.14 / Michael Morton Act  ·  Watkins v. State (Tex. Crim. App. 2021)  ·  National Registry of Exonerations, 2024 Annual Report  ·  Zealous Advocate, Texas exoneree payments.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ns1="http://schemas.microsoft.com/office/thememl/2012/main" name="Office Theme">
  <a:themeElements>
    <a:clrScheme name="Office">
      <a:dk1>
        <a:srgbClr val="0B0B0E"/>
      </a:dk1>
      <a:lt1>
        <a:srgbClr val="FFFFFF"/>
      </a:lt1>
      <a:dk2>
        <a:srgbClr val="0B2545"/>
      </a:dk2>
      <a:lt2>
        <a:srgbClr val="FAFAF7"/>
      </a:lt2>
      <a:accent1>
        <a:srgbClr val="0B2545"/>
      </a:accent1>
      <a:accent2>
        <a:srgbClr val="7B1E2B"/>
      </a:accent2>
      <a:accent3>
        <a:srgbClr val="B45309"/>
      </a:accent3>
      <a:accent4>
        <a:srgbClr val="1F4D2E"/>
      </a:accent4>
      <a:accent5>
        <a:srgbClr val="E8EEF6"/>
      </a:accent5>
      <a:accent6>
        <a:srgbClr val="F6E8EA"/>
      </a:accent6>
      <a:hlink>
        <a:srgbClr val="0B2545"/>
      </a:hlink>
      <a:folHlink>
        <a:srgbClr val="7B1E2B"/>
      </a:folHlink>
    </a:clrScheme>
    <a:fontScheme name="Office">
      <a:majorFont>
        <a:latin typeface="Inter" panose="020F0302020204030204"/>
        <a:ea typeface="Inter"/>
        <a:cs typeface="Inter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 panose="020F0502020204030204"/>
        <a:ea typeface="Inter"/>
        <a:cs typeface="Inter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ns1:themeFamily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The IMC Machine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Cockpit</dc:title>
  <dc:subject>A per-file workstation with five synchronized gauges</dc:subject>
  <dc:creator>Good Creative Media / The IMC Machine</dc:creator>
  <cp:lastModifiedBy>Good Creative Media / The IMC Machine</cp:lastModifiedBy>
  <cp:revision>1</cp:revision>
  <dcterms:created xsi:type="dcterms:W3CDTF">2026-05-19T01:01:23Z</dcterms:created>
  <dcterms:modified xsi:type="dcterms:W3CDTF">2026-05-19T01:01:23Z</dcterms:modified>
</cp:coreProperties>
</file>