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9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A2238"/>
                </a:solidFill>
                <a:latin typeface="Georgia"/>
              </a:defRPr>
            </a:pPr>
            <a:r>
              <a:rPr sz="1400" b="0" i="0" u="none" strike="noStrike">
                <a:solidFill>
                  <a:srgbClr val="1A2238"/>
                </a:solidFill>
                <a:latin typeface="Georgia"/>
              </a:rPr>
              <a:t>Share of US independent music venues by profitability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Independent venue profitability (US, 2024)</c:v>
                </c:pt>
              </c:strCache>
            </c:strRef>
          </c:tx>
          <c:spPr>
            <a:solidFill>
              <a:srgbClr val="1A223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400" u="none">
                    <a:solidFill>
                      <a:srgbClr val="1A2238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Profitable</c:v>
                  </c:pt>
                  <c:pt idx="1">
                    <c:v>Not profitable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36</c:v>
                </c:pt>
                <c:pt idx="1">
                  <c:v>64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400" u="none">
                  <a:solidFill>
                    <a:srgbClr val="1A2238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A3A3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D9B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A827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BF7EC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ns2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Inter"/>
        <a:ea typeface="Inter"/>
        <a:cs typeface="Inter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ns2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ns2:creationId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Inter"/>
          <a:ea typeface="Inter"/>
          <a:cs typeface="Inter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Inter"/>
          <a:ea typeface="Inter"/>
          <a:cs typeface="Inter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Inter"/>
          <a:ea typeface="Inter"/>
          <a:cs typeface="Inter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Inter"/>
          <a:ea typeface="Inter"/>
          <a:cs typeface="Inter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Inter"/>
          <a:ea typeface="Inter"/>
          <a:cs typeface="Inter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Inter"/>
          <a:ea typeface="Inter"/>
          <a:cs typeface="Inter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Inter"/>
          <a:ea typeface="Inter"/>
          <a:cs typeface="Inter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Inter"/>
          <a:ea typeface="Inter"/>
          <a:cs typeface="Inter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Inter"/>
          <a:ea typeface="Inter"/>
          <a:cs typeface="Inter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Inter"/>
          <a:ea typeface="Inter"/>
          <a:cs typeface="Inter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Inter"/>
          <a:ea typeface="Inter"/>
          <a:cs typeface="Inte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>
  <p:cSld name="Slide 1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97280" y="640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97280" y="14630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Captions are not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1097280" y="23774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bolt-on.</a:t>
            </a:r>
            <a:endParaRPr lang="en-US" sz="5000" dirty="0"/>
          </a:p>
        </p:txBody>
      </p:sp>
      <p:sp>
        <p:nvSpPr>
          <p:cNvPr id="6" name="Shape 4"/>
          <p:cNvSpPr/>
          <p:nvPr/>
        </p:nvSpPr>
        <p:spPr>
          <a:xfrm>
            <a:off x="1097280" y="3657600"/>
            <a:ext cx="1371600" cy="36576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" y="3886200"/>
            <a:ext cx="9601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streaming ASR for live captions, with translation targets, broadcast burn-in or sidecar, and a full transcript saved against the canonical event recording — accessibility and audit on the same record.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097280" y="6035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Features / Live Captions &amp; Translation  ·  May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>
  <p:cSld name="Slide 10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/ 10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8229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Access on the night.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1097280" y="16916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 on the record.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097280" y="2788920"/>
            <a:ext cx="1371600" cy="36576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301752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 a walkthrough.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097280" y="361188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imcmachine.com/demo  ·  theimcmachine@gmail.com  ·  210-385-8658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443484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97280" y="4754880"/>
            <a:ext cx="10515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NEA, 2025 Arts &amp; Cultural Production Satellite Account ($1.2T, 4.2% of US GDP)  ·  NIVA State of Live (2024) — $86.2B direct, $153.1B total, 64% of US indie venues unprofitable  ·  Texas Arts Action Fund 2024 / TCA — $65.6B in TX arts output, 361K TX workers  ·  Broadway League 2024–25 — $1.89B gross, 14.7M attendances  ·  Spotify Newsroom (Loud &amp; Clear) — $5B to independent artists in 2024  ·  NEA Indicator A.5 (2025) on artist labor market  ·  Austin Monitor on SXSW's 2024 economic impact ($377M).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Two ways a show makes itself heard.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volunteer typing into a chat is goodwill, not access. A streaming ASR with translation targets and a saved transcript is.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926080"/>
            <a:ext cx="5394960" cy="3108960"/>
          </a:xfrm>
          <a:prstGeom prst="rect">
            <a:avLst/>
          </a:prstGeom>
          <a:solidFill>
            <a:srgbClr val="FAFAF7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1546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OLD WAY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352044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Volunteer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822960" y="45262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captioner typing into a Zoom chat, no audit, no transcript.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525780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deaf patron can't follow Act 2; nothing on the record.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2926080"/>
            <a:ext cx="5394960" cy="31089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17920" y="2926080"/>
            <a:ext cx="91440" cy="310896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31546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WITH CAPTIONS + ASR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92240" y="352044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Streaming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6492240" y="45262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ASR + translation targets + saved transcript.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92240" y="525780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Captions on the relay; transcript on the record; translation per audience.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" y="63550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Live Captions and Translation product page.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economics of access.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Cultural institutions whose stages reach broad audiences cannot afford accessibility as a goodwill afterthought; the right operational layer makes access the default.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377440"/>
            <a:ext cx="361188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377440"/>
            <a:ext cx="36118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74320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$1.2T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822960" y="406908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added to U.S. GDP by arts + cultural industries in 2023.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NEA, 2025 satellite account.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389120" y="2377440"/>
            <a:ext cx="361188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89120" y="2377440"/>
            <a:ext cx="36118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63440" y="274320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$86.2B</a:t>
            </a:r>
            <a:endParaRPr lang="en-US" sz="5400" dirty="0"/>
          </a:p>
        </p:txBody>
      </p:sp>
      <p:sp>
        <p:nvSpPr>
          <p:cNvPr id="15" name="Text 13"/>
          <p:cNvSpPr/>
          <p:nvPr/>
        </p:nvSpPr>
        <p:spPr>
          <a:xfrm>
            <a:off x="4663440" y="406908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direct GDP contribution from independent live in 2024.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66344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NIVA State of Live, 2024.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8229600" y="2377440"/>
            <a:ext cx="361188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229600" y="2377440"/>
            <a:ext cx="36118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503920" y="274320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ASR</a:t>
            </a:r>
            <a:endParaRPr lang="en-US" sz="6000" dirty="0"/>
          </a:p>
        </p:txBody>
      </p:sp>
      <p:sp>
        <p:nvSpPr>
          <p:cNvPr id="20" name="Text 18"/>
          <p:cNvSpPr/>
          <p:nvPr/>
        </p:nvSpPr>
        <p:spPr>
          <a:xfrm>
            <a:off x="8503920" y="4069080"/>
            <a:ext cx="3063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streaming with translation targets + saved transcript per show.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5039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Captions product page.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2="http://schemas.openxmlformats.org/drawingml/2006/chart" xmlns:p="http://schemas.openxmlformats.org/presentationml/2006/main" xmlns:r="http://schemas.openxmlformats.org/officeDocument/2006/relationships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captions live on the record.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transcript is access in real time and audit afterward. Tied to the canonical recording, it earns its keep twice — for the audience and the funder.</a:t>
            </a:r>
            <a:endParaRPr lang="en-US" sz="14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548640" y="2468880"/>
          <a:ext cx="5486400" cy="3566160"/>
        </p:xfrm>
        <a:graphic>
          <a:graphicData uri="http://schemas.openxmlformats.org/drawingml/2006/chart">
            <ns2:chart r:id="rId1"/>
          </a:graphicData>
        </a:graphic>
      </p:graphicFrame>
      <p:sp>
        <p:nvSpPr>
          <p:cNvPr id="8" name="Shape 5"/>
          <p:cNvSpPr/>
          <p:nvPr/>
        </p:nvSpPr>
        <p:spPr>
          <a:xfrm>
            <a:off x="6400800" y="2468880"/>
            <a:ext cx="5212080" cy="35661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400800" y="2468880"/>
            <a:ext cx="91440" cy="356616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675120" y="269748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TEXAS ARTS ECONOMY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6675120" y="301752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$65.6B</a:t>
            </a:r>
            <a:endParaRPr lang="en-US" sz="5600" dirty="0"/>
          </a:p>
        </p:txBody>
      </p:sp>
      <p:sp>
        <p:nvSpPr>
          <p:cNvPr id="12" name="Text 9"/>
          <p:cNvSpPr/>
          <p:nvPr/>
        </p:nvSpPr>
        <p:spPr>
          <a:xfrm>
            <a:off x="6675120" y="4434840"/>
            <a:ext cx="4846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added to the Texas economy by arts + cultural production in 2023.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675120" y="544068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361K Texas workers serve audiences that need access on the night, not the week after.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48640" y="64008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Sources: NEA, 2025 satellite account; Texas Arts Action Fund, 2024.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 name="Slide 5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the captions layer carries.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9202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ASR. Translation targets. Saved transcript. All on the canonical recording.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2697480" cy="31089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743200"/>
            <a:ext cx="26974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329184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ASR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777240" y="4663440"/>
            <a:ext cx="2240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streaming with custom vocabulary per program.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10712" y="2743200"/>
            <a:ext cx="2697480" cy="31089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10712" y="2743200"/>
            <a:ext cx="26974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39312" y="329184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Translate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3639312" y="4663440"/>
            <a:ext cx="2240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configurable target languages per show or relay.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72784" y="2743200"/>
            <a:ext cx="2697480" cy="31089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72784" y="2743200"/>
            <a:ext cx="26974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01384" y="329184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Burn / Side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6501384" y="4663440"/>
            <a:ext cx="2240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broadcast burn-in or sidecar for downstream players.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34856" y="2743200"/>
            <a:ext cx="2697480" cy="31089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134856" y="2743200"/>
            <a:ext cx="269748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63456" y="329184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Transcript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9363456" y="4663440"/>
            <a:ext cx="2240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saved against the canonical event recording for audit + access.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64008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Captions and translation on the record by default.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captions preserve.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defensible access record — for the audience, the funder, and the next season's audit.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3949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743200"/>
            <a:ext cx="539496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9718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IT REPLACES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3246120"/>
            <a:ext cx="4937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Chat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822960" y="44348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volunteer captioner in a chat with no transcript or audit.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507492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Replaced with a streaming ASR and a transcript on the record.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17920" y="2743200"/>
            <a:ext cx="5394960" cy="320040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17920" y="2743200"/>
            <a:ext cx="91440" cy="320040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29718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IT PRESERVES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92240" y="329184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caption. A transcript. A target.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492240" y="4297680"/>
            <a:ext cx="49377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Tied to the canonical event recording and the Distribution Ledger — so access can be proven and re-served.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64008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Live Captions and Translation product page.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Six things the captions layer does.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ASR. Translation. Burn or sidecar. Transcript on the record.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788920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788920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9718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STREAMING ASR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383280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Deepgram streaming with low latency, configurable vocabulary, and program-aware tuning.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25112" y="2788920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5112" y="2788920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9432" y="29718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TRANSLATION TARGETS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99432" y="3383280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Configurable target languages per show — Spanish, ASL gloss prompts, more on request.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01584" y="2788920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01584" y="2788920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75904" y="29718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BURN-IN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75904" y="3383280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Broadcast burn-in on the relay video for downstream players that don't carry sidecars.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4489704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48640" y="4489704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4672584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SIDECAR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" y="5084064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Sidecar caption track for downstream players that do — accessible by default.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325112" y="4489704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325112" y="4489704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99432" y="4672584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TRANSCRIPT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99432" y="5084064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Saved against the canonical event recording, available for review and program audit.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101584" y="4489704"/>
            <a:ext cx="36118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101584" y="4489704"/>
            <a:ext cx="73152" cy="155448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75904" y="4672584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MARKER SYNC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375904" y="5084064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Transcript anchored to Director Console markers and Recommended Clips queue.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63550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Wired to Director Console, Livestream Relay, Recommended Clips, and the canonical recording.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Where captions sit in the chain.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Production: live, on the night, on the record.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606040"/>
            <a:ext cx="2697480" cy="324612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8803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7B1E2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77240" y="347472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PRE-PRO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429768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Planning, rider, stage plot, Run of Show. Buddy drafts; AD or venue ops own the plan.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10712" y="2606040"/>
            <a:ext cx="2697480" cy="324612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39312" y="28803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7B1E2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639312" y="347472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SHOW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639312" y="429768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capture: cameras, audio, captions, virtual PTZ — synchronized to the event record.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72784" y="2606040"/>
            <a:ext cx="2697480" cy="324612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01384" y="28803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7B1E2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501384" y="347472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REVIEW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501384" y="429768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Buddy drafts clips, descriptions, show notes. AD / venue ops decide what advances.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34856" y="2606040"/>
            <a:ext cx="2697480" cy="324612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363456" y="28803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7B1E2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9363456" y="347472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APPROVE + DISTRIBUTE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363456" y="4297680"/>
            <a:ext cx="22402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Named approval on the record. Distribution Ledger holds the receipt for every push.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63550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Pre-production · Production · Post-production — same canonical event record.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0" cy="2743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IMC MACHINE  /  FEATURES / LIVE CAPTIONS &amp; TRANSLATION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115568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 /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Who runs on captions.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Any producer whose audience includes someone the chat-volunteer model fails — which is essentially every producer.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651760"/>
            <a:ext cx="7315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651760"/>
            <a:ext cx="73152" cy="96012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78892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VENUES + THEATERS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10896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Producing houses, presenters, black boxes, conservatories — running show after show on the same canonical record.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776472"/>
            <a:ext cx="7315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3776472"/>
            <a:ext cx="73152" cy="96012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913632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FESTIVALS + ORCHESTRAS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4233672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Multi-day, multi-stage producers and seasonal ensembles that need the same plan in every department.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4901184"/>
            <a:ext cx="73152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AFAF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4901184"/>
            <a:ext cx="73152" cy="960120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5038344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254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TOURING + INDEPENDENT ARTISTS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2960" y="5358384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Musicians, ensembles, and indie producers whose tour packets and content rights live on one record.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092440" y="2651760"/>
            <a:ext cx="3520440" cy="3209544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092440" y="2651760"/>
            <a:ext cx="3520440" cy="73152"/>
          </a:xfrm>
          <a:prstGeom prst="rect">
            <a:avLst/>
          </a:prstGeom>
          <a:solidFill>
            <a:srgbClr val="7B1E2B"/>
          </a:solidFill>
          <a:ln w="12700">
            <a:solidFill>
              <a:srgbClr val="7B1E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66760" y="28803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PRICING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36676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Sliding scale.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8366760" y="3886200"/>
            <a:ext cx="3108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E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free tier. Independent producers, small venues, and education-program operators receive favorable terms designed to keep the toolset reachable across the sector.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ns1="http://schemas.microsoft.com/office/thememl/2012/main" name="Office Theme">
  <a:themeElements>
    <a:clrScheme name="Office">
      <a:dk1>
        <a:srgbClr val="0B0B0E"/>
      </a:dk1>
      <a:lt1>
        <a:srgbClr val="FFFFFF"/>
      </a:lt1>
      <a:dk2>
        <a:srgbClr val="0B2545"/>
      </a:dk2>
      <a:lt2>
        <a:srgbClr val="FAFAF7"/>
      </a:lt2>
      <a:accent1>
        <a:srgbClr val="0B2545"/>
      </a:accent1>
      <a:accent2>
        <a:srgbClr val="7B1E2B"/>
      </a:accent2>
      <a:accent3>
        <a:srgbClr val="B45309"/>
      </a:accent3>
      <a:accent4>
        <a:srgbClr val="1F4D2E"/>
      </a:accent4>
      <a:accent5>
        <a:srgbClr val="E8EEF6"/>
      </a:accent5>
      <a:accent6>
        <a:srgbClr val="F6E8EA"/>
      </a:accent6>
      <a:hlink>
        <a:srgbClr val="0B2545"/>
      </a:hlink>
      <a:folHlink>
        <a:srgbClr val="7B1E2B"/>
      </a:folHlink>
    </a:clrScheme>
    <a:fontScheme name="Office">
      <a:majorFont>
        <a:latin typeface="Inter" panose="020F0302020204030204"/>
        <a:ea typeface="Inter"/>
        <a:cs typeface="Inter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Inter" panose="020F0502020204030204"/>
        <a:ea typeface="Inter"/>
        <a:cs typeface="Inter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ns1:themeFamily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The IMC Machine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 Captions &amp; Translation</dc:title>
  <dc:subject>Deepgram streaming ASR with translation targets, in the canonical record.</dc:subject>
  <dc:creator>Good Creative Media / The IMC Machine</dc:creator>
  <cp:lastModifiedBy>Good Creative Media / The IMC Machine</cp:lastModifiedBy>
  <cp:revision>1</cp:revision>
  <dcterms:created xsi:type="dcterms:W3CDTF">2026-05-19T01:29:43Z</dcterms:created>
  <dcterms:modified xsi:type="dcterms:W3CDTF">2026-05-19T01:29:43Z</dcterms:modified>
</cp:coreProperties>
</file>